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12192000" cy="6858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9d5bc15b0_0_14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9d5bc15b0_0_1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9d5bc15b0_0_18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9d5bc15b0_0_1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9d5bc15b0_0_23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9d5bc15b0_0_2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9d5bc15b0_0_2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9d5bc15b0_0_2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9d5bc15b0_0_24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9d5bc15b0_0_2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9d5bc15b0_0_38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9d5bc15b0_0_3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9d5bc15b0_0_40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9d5bc15b0_0_40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9d5bc15b0_0_41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9d5bc15b0_0_4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9d5bc15b0_0_42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9d5bc15b0_0_4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9d5bc15b0_0_25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9d5bc15b0_0_2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9d5bc15b0_0_4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9d5bc15b0_0_4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d5bc15b0_0_15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9d5bc15b0_0_1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0f74a2571_1_4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0f74a2571_1_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0f74a2571_1_5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0f74a2571_1_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9d5bc15b0_0_26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9d5bc15b0_0_2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0f74a2571_1_3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0f74a2571_1_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0f74a2571_1_6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30f74a2571_1_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0f74a2571_1_7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0f74a2571_1_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0f74a2571_1_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0f74a2571_1_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9d5bc15b0_0_2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9d5bc15b0_0_2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9d5bc15b0_0_28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9d5bc15b0_0_2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9d5bc15b0_0_29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9d5bc15b0_0_2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9d5bc15b0_0_1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9d5bc15b0_0_1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0f74a2571_1_8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30f74a2571_1_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9d5bc15b0_0_30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9d5bc15b0_0_3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9d5bc15b0_0_30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9d5bc15b0_0_3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9d5bc15b0_0_3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9d5bc15b0_0_3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9d5bc15b0_0_31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9d5bc15b0_0_3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0f74a2571_1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30f74a2571_1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0f74a2571_1_9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30f74a2571_1_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9d5bc15b0_0_22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9d5bc15b0_0_2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9d5bc15b0_0_22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9d5bc15b0_0_2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19d5bc15b0_0_32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19d5bc15b0_0_3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9d5bc15b0_0_17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9d5bc15b0_0_1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d5bc15b0_0_34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9d5bc15b0_0_3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9d5bc15b0_0_19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9d5bc15b0_0_1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9d5bc15b0_0_36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9d5bc15b0_0_3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9d5bc15b0_0_20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9d5bc15b0_0_20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9d5bc15b0_0_2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9d5bc15b0_0_2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78739" y="181102"/>
            <a:ext cx="8924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374394" y="1629536"/>
            <a:ext cx="10052100" cy="4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1062716" y="6454537"/>
            <a:ext cx="25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78739" y="181102"/>
            <a:ext cx="8924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11062716" y="6454537"/>
            <a:ext cx="25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ctrTitle"/>
          </p:nvPr>
        </p:nvSpPr>
        <p:spPr>
          <a:xfrm>
            <a:off x="78739" y="181102"/>
            <a:ext cx="8924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062716" y="6454537"/>
            <a:ext cx="25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11062716" y="6454537"/>
            <a:ext cx="250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rtl="0">
              <a:lnSpc>
                <a:spcPct val="109166"/>
              </a:lnSpc>
              <a:spcBef>
                <a:spcPts val="0"/>
              </a:spcBef>
              <a:buNone/>
              <a:defRPr b="0" i="0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ctrTitle"/>
          </p:nvPr>
        </p:nvSpPr>
        <p:spPr>
          <a:xfrm>
            <a:off x="3763275" y="0"/>
            <a:ext cx="8835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of a Smart Wireless Charging System for Robotics</a:t>
            </a:r>
            <a:endParaRPr/>
          </a:p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6778600" y="5233216"/>
            <a:ext cx="4627500" cy="14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Presenter: 	 SHARMA Milind (55805388)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Supervisor: 	Dr. Chunhua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Charge Monitoring and Control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175" y="1488350"/>
            <a:ext cx="8346988" cy="48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579875" y="2737325"/>
            <a:ext cx="64785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Science and Engineering</a:t>
            </a:r>
            <a:endParaRPr b="1"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709142" y="3937858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WPT System Design Details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4294967295" type="title"/>
          </p:nvPr>
        </p:nvSpPr>
        <p:spPr>
          <a:xfrm>
            <a:off x="1730000" y="-84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247" name="Google Shape;247;p28"/>
          <p:cNvSpPr txBox="1"/>
          <p:nvPr>
            <p:ph idx="4294967295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diagram of system architecture</a:t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38" y="1350376"/>
            <a:ext cx="11598127" cy="43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998100" y="1488142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schematic, end product, purpose of it</a:t>
            </a:r>
            <a:endParaRPr/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1730000" y="335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Inverter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0" y="1071650"/>
            <a:ext cx="11657695" cy="43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1597375" y="1853275"/>
            <a:ext cx="1972800" cy="1604700"/>
          </a:xfrm>
          <a:prstGeom prst="rect">
            <a:avLst/>
          </a:prstGeom>
          <a:solidFill>
            <a:srgbClr val="EFFF00">
              <a:alpha val="24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1597375" y="5560400"/>
            <a:ext cx="7291500" cy="121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Energises the primary coil with high frequency signal (100 kHz)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Produces modified square wave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730000" y="4145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Inverter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87" y="1060600"/>
            <a:ext cx="7856026" cy="55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49675" y="2024325"/>
            <a:ext cx="32286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 Bridge Inverter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Bootstrap configuration</a:t>
            </a:r>
            <a:br>
              <a:rPr lang="en-US"/>
            </a:b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SiC Power MOSFETS</a:t>
            </a:r>
            <a:br>
              <a:rPr lang="en-US"/>
            </a:br>
            <a:r>
              <a:rPr lang="en-US"/>
              <a:t>(C3M0060065K)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Gate driver ICs</a:t>
            </a:r>
            <a:br>
              <a:rPr lang="en-US"/>
            </a:br>
            <a:r>
              <a:rPr lang="en-US"/>
              <a:t>(Infineon 2EDF9275F)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730000" y="4145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Inverter PCB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14395" l="0" r="0" t="29657"/>
          <a:stretch/>
        </p:blipFill>
        <p:spPr>
          <a:xfrm>
            <a:off x="7495600" y="58275"/>
            <a:ext cx="3918851" cy="29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725" y="3652950"/>
            <a:ext cx="3849728" cy="2923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1"/>
          <p:cNvCxnSpPr/>
          <p:nvPr/>
        </p:nvCxnSpPr>
        <p:spPr>
          <a:xfrm>
            <a:off x="7226625" y="2589750"/>
            <a:ext cx="11700" cy="1678500"/>
          </a:xfrm>
          <a:prstGeom prst="straightConnector1">
            <a:avLst/>
          </a:prstGeom>
          <a:noFill/>
          <a:ln cap="flat" cmpd="sng" w="76200">
            <a:solidFill>
              <a:srgbClr val="1BD5D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49675" y="2024325"/>
            <a:ext cx="51285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Tested at 100 kHz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Tested at 119 W input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Theoretically should be able to handle:</a:t>
            </a:r>
            <a:endParaRPr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several hundred Watts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several hundred kHz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1730000" y="4145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Inverter Controller: Phase Shift PWM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850" y="1233350"/>
            <a:ext cx="7472100" cy="509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>
            <a:off x="6655475" y="5081950"/>
            <a:ext cx="3170400" cy="745800"/>
          </a:xfrm>
          <a:prstGeom prst="rect">
            <a:avLst/>
          </a:prstGeom>
          <a:solidFill>
            <a:srgbClr val="EFFF00">
              <a:alpha val="24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50" y="1746776"/>
            <a:ext cx="3122848" cy="36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 rot="5400000">
            <a:off x="1352850" y="3199163"/>
            <a:ext cx="2168100" cy="74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198000" y="5485675"/>
            <a:ext cx="1866000" cy="73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LaunchXL F28379D)</a:t>
            </a:r>
            <a:br>
              <a:rPr lang="en-US"/>
            </a:b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2120300" y="5485675"/>
            <a:ext cx="1866000" cy="73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Teensy 4.1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1730000" y="4145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Inverter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925" y="1631125"/>
            <a:ext cx="5185976" cy="39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100" y="1257788"/>
            <a:ext cx="3973021" cy="52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5945000" y="5550075"/>
            <a:ext cx="7291500" cy="121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Inverter output at 100 kHz, 90 degree phase shift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1730000" y="525000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825" y="2083854"/>
            <a:ext cx="5185949" cy="2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 rot="5400000">
            <a:off x="8906984" y="1694602"/>
            <a:ext cx="1830600" cy="269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6837150" y="4469525"/>
            <a:ext cx="39153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Hunter</a:t>
            </a:r>
            <a:r>
              <a:rPr lang="en-US" sz="2000"/>
              <a:t> SE Rover</a:t>
            </a:r>
            <a:endParaRPr sz="2000"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50" y="2139698"/>
            <a:ext cx="5202820" cy="2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1024500" y="4743275"/>
            <a:ext cx="4809000" cy="73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Constraint: 23 cm diameter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1730000" y="525000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Charging Coils</a:t>
            </a:r>
            <a:endParaRPr/>
          </a:p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Coil modelling (simulation)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550" y="4710125"/>
            <a:ext cx="8730449" cy="13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500" y="3049863"/>
            <a:ext cx="10348849" cy="13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875" y="1183675"/>
            <a:ext cx="113919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288" y="2840000"/>
            <a:ext cx="4673376" cy="38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1786050" y="395298"/>
            <a:ext cx="9385200" cy="586500"/>
          </a:xfrm>
          <a:prstGeom prst="rect">
            <a:avLst/>
          </a:prstGeom>
          <a:solidFill>
            <a:srgbClr val="073763"/>
          </a:solidFill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US" sz="2000"/>
              <a:t>Part 1:	The Product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275"/>
              <a:buNone/>
            </a:pPr>
            <a:r>
              <a:t/>
            </a:r>
            <a:endParaRPr b="1" sz="500"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1786050" y="3072673"/>
            <a:ext cx="9385200" cy="586500"/>
          </a:xfrm>
          <a:prstGeom prst="rect">
            <a:avLst/>
          </a:prstGeom>
          <a:solidFill>
            <a:srgbClr val="073763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000"/>
              <a:t>Part 2: 	The Science</a:t>
            </a:r>
            <a:endParaRPr b="1" sz="200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2032000" y="1081975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1.	</a:t>
            </a:r>
            <a:r>
              <a:rPr lang="en-US" sz="2000"/>
              <a:t>Background of Smart Wireless Chargers</a:t>
            </a:r>
            <a:endParaRPr sz="2000"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2032050" y="1655850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2. 	The SmartCharge System</a:t>
            </a:r>
            <a:endParaRPr sz="2000"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2032050" y="2229725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3.</a:t>
            </a:r>
            <a:r>
              <a:rPr lang="en-US" sz="2000"/>
              <a:t> 	Features</a:t>
            </a:r>
            <a:endParaRPr sz="20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2032000" y="5439088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8.</a:t>
            </a:r>
            <a:r>
              <a:rPr lang="en-US" sz="2000"/>
              <a:t> 	Potential</a:t>
            </a:r>
            <a:endParaRPr sz="2000"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2032050" y="3759350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5.</a:t>
            </a:r>
            <a:r>
              <a:rPr lang="en-US" sz="2000"/>
              <a:t>	System Architecture</a:t>
            </a:r>
            <a:endParaRPr sz="2000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2032050" y="4318000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6</a:t>
            </a:r>
            <a:r>
              <a:rPr lang="en-US" sz="2000"/>
              <a:t>. 	WPT System Design</a:t>
            </a:r>
            <a:endParaRPr sz="2000"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2032050" y="4884263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7</a:t>
            </a:r>
            <a:r>
              <a:rPr lang="en-US" sz="2000"/>
              <a:t>. 	Smart IoT Design</a:t>
            </a:r>
            <a:endParaRPr sz="2000"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2032050" y="5993925"/>
            <a:ext cx="9139200" cy="473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9</a:t>
            </a:r>
            <a:r>
              <a:rPr lang="en-US" sz="2000"/>
              <a:t>. 	Conclusion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1730000" y="525000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Charging Coils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Circular coils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15 turns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Litz Wire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Lower EMI to surrounding electronics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63" y="1622675"/>
            <a:ext cx="3144124" cy="446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3887" y="1590900"/>
            <a:ext cx="3975713" cy="4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1730000" y="525000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Charging Coils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825" y="525000"/>
            <a:ext cx="4312428" cy="33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/>
        </p:nvSpPr>
        <p:spPr>
          <a:xfrm>
            <a:off x="1664525" y="1293775"/>
            <a:ext cx="578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Mutual Inductance </a:t>
            </a:r>
            <a:r>
              <a:rPr lang="en-U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Measurements </a:t>
            </a:r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875" y="4344452"/>
            <a:ext cx="8722737" cy="21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LCC - S Compensation Network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175" y="1368375"/>
            <a:ext cx="4848850" cy="41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Constant transmitter current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Constant receiver voltage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LCC - S Compensation Network</a:t>
            </a:r>
            <a:endParaRPr/>
          </a:p>
        </p:txBody>
      </p:sp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Constant transmitter current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Constant receiver voltage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3" y="1296600"/>
            <a:ext cx="7501925" cy="50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LCC - S Compensation Network</a:t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MATLAB to obtain values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75" y="1696525"/>
            <a:ext cx="7119824" cy="42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5" y="3641900"/>
            <a:ext cx="4164976" cy="13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LCC - S Compensation Network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Simulation</a:t>
            </a:r>
            <a:r>
              <a:rPr lang="en-US"/>
              <a:t> in nGSpice to confirm values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000" y="1241950"/>
            <a:ext cx="5841426" cy="19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000" y="3298625"/>
            <a:ext cx="5841425" cy="343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LCC - S Compensation Network</a:t>
            </a:r>
            <a:endParaRPr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Custom soldered capacitors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Hand-wound inductor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125" y="1516162"/>
            <a:ext cx="4112325" cy="3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Secondary Side Rectifier</a:t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00" y="1320763"/>
            <a:ext cx="4950891" cy="51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Full bridge rectifier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Converts AC into DC</a:t>
            </a:r>
            <a:r>
              <a:rPr lang="en-US"/>
              <a:t> 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Off the shelf component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</a:t>
            </a:r>
            <a:r>
              <a:rPr lang="en-US"/>
              <a:t> Network Design Details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 System Architecture</a:t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6625"/>
            <a:ext cx="11887198" cy="472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909150" y="1279900"/>
            <a:ext cx="5039700" cy="293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b="1" lang="en-US"/>
              <a:t>Background: </a:t>
            </a:r>
            <a:br>
              <a:rPr b="1" lang="en-US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‘Smart Wireless Chargers’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 System Microcontroller boards</a:t>
            </a:r>
            <a:endParaRPr/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975" y="1873400"/>
            <a:ext cx="3449251" cy="402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431250" y="179120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Bluetooth and Wifi connectivity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32 bit microcontroller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Arduino Compatible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Small size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Receiver</a:t>
            </a:r>
            <a:r>
              <a:rPr lang="en-US"/>
              <a:t> WebLink</a:t>
            </a:r>
            <a:endParaRPr/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850" y="169625"/>
            <a:ext cx="3089355" cy="51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454575" y="1966050"/>
            <a:ext cx="56997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Reads secondary side voltage and current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Sends to database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137" y="2825200"/>
            <a:ext cx="2785726" cy="31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Transmitter WebLink</a:t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13225" y="854537"/>
            <a:ext cx="2821807" cy="514892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>
            <p:ph idx="1" type="body"/>
          </p:nvPr>
        </p:nvSpPr>
        <p:spPr>
          <a:xfrm>
            <a:off x="454575" y="1966050"/>
            <a:ext cx="37764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Gets information from database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Sets mode of the inverter</a:t>
            </a:r>
            <a:br>
              <a:rPr lang="en-US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00" y="1714625"/>
            <a:ext cx="7640074" cy="47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454575" y="1966050"/>
            <a:ext cx="4312800" cy="352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Firebase Realtime database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Continuous stream of updates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Extremely fast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</a:t>
            </a:r>
            <a:endParaRPr/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875" y="1207000"/>
            <a:ext cx="8951613" cy="51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-46625" y="1954400"/>
            <a:ext cx="2926500" cy="404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Flutter and Dart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Displays voltage, current and mode.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Real-time updates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On/Off Control button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Web accessible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Cross Platform (iOS, Android, etc)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1730000" y="490775"/>
            <a:ext cx="9385200" cy="91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System Photo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13" y="1253625"/>
            <a:ext cx="10815380" cy="51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31" name="Google Shape;431;p52"/>
          <p:cNvSpPr txBox="1"/>
          <p:nvPr>
            <p:ph idx="1" type="body"/>
          </p:nvPr>
        </p:nvSpPr>
        <p:spPr>
          <a:xfrm>
            <a:off x="1730000" y="1488142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True Smart charging system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Online dashboard for remote monitoring and control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Powerful WPT system customised for AgileX Hunter Rover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Small and compact </a:t>
            </a:r>
            <a:r>
              <a:rPr lang="en-US"/>
              <a:t>controller</a:t>
            </a:r>
            <a:r>
              <a:rPr lang="en-US"/>
              <a:t> boards and sensors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Max efficiency 65%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25" y="4473200"/>
            <a:ext cx="10513573" cy="2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308325" y="1356100"/>
            <a:ext cx="6782700" cy="296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/>
              <a:t>The</a:t>
            </a:r>
            <a:r>
              <a:rPr b="1" lang="en-US"/>
              <a:t> Potential of </a:t>
            </a:r>
            <a:r>
              <a:rPr b="1" lang="en-US" sz="4100">
                <a:solidFill>
                  <a:srgbClr val="00FFDC"/>
                </a:solidFill>
                <a:latin typeface="Avenir"/>
                <a:ea typeface="Avenir"/>
                <a:cs typeface="Avenir"/>
                <a:sym typeface="Avenir"/>
              </a:rPr>
              <a:t>SmartCharge</a:t>
            </a:r>
            <a:r>
              <a:rPr b="1" lang="en-US">
                <a:solidFill>
                  <a:srgbClr val="00FFDC"/>
                </a:solidFill>
              </a:rPr>
              <a:t> </a:t>
            </a:r>
            <a:r>
              <a:rPr b="1" lang="en-US" sz="3900">
                <a:solidFill>
                  <a:srgbClr val="00FFDC"/>
                </a:solidFill>
                <a:latin typeface="Avenir"/>
                <a:ea typeface="Avenir"/>
                <a:cs typeface="Avenir"/>
                <a:sym typeface="Avenir"/>
              </a:rPr>
              <a:t>System</a:t>
            </a:r>
            <a:endParaRPr b="1" sz="3900">
              <a:solidFill>
                <a:srgbClr val="00FFD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Potential</a:t>
            </a:r>
            <a:endParaRPr/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Primary side voltage/current monitoring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Real-time efficiency monitoring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Alignment monitoring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Multiple charger management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idx="4294967295" type="title"/>
          </p:nvPr>
        </p:nvSpPr>
        <p:spPr>
          <a:xfrm>
            <a:off x="8297725" y="244775"/>
            <a:ext cx="3577800" cy="197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References</a:t>
            </a:r>
            <a:endParaRPr b="1" sz="4000"/>
          </a:p>
        </p:txBody>
      </p:sp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" y="715798"/>
            <a:ext cx="3931945" cy="576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696" y="715788"/>
            <a:ext cx="3669445" cy="576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300" y="2416075"/>
            <a:ext cx="3931951" cy="40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730000" y="2763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Wireless Chargers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7646226" y="1335950"/>
            <a:ext cx="304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 Wireless Chargers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11" y="2058162"/>
            <a:ext cx="3263875" cy="21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575" y="4481000"/>
            <a:ext cx="3729960" cy="2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520901" y="1335950"/>
            <a:ext cx="265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Wired Charging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225" y="2411125"/>
            <a:ext cx="5035626" cy="318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0"/>
          <p:cNvCxnSpPr/>
          <p:nvPr/>
        </p:nvCxnSpPr>
        <p:spPr>
          <a:xfrm>
            <a:off x="4837175" y="4044575"/>
            <a:ext cx="1666800" cy="0"/>
          </a:xfrm>
          <a:prstGeom prst="straightConnector1">
            <a:avLst/>
          </a:prstGeom>
          <a:noFill/>
          <a:ln cap="flat" cmpd="sng" w="76200">
            <a:solidFill>
              <a:srgbClr val="1BD5D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730000" y="2763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Wireless Chargers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7646225" y="1699150"/>
            <a:ext cx="426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Monitoring of Charger</a:t>
            </a:r>
            <a:b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ato"/>
              <a:buChar char="●"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Control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164750" y="1478575"/>
            <a:ext cx="452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Misalignment Warning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3474" t="0"/>
          <a:stretch/>
        </p:blipFill>
        <p:spPr>
          <a:xfrm>
            <a:off x="836025" y="2044650"/>
            <a:ext cx="4747125" cy="27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725050" y="30355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‘Smart’</a:t>
            </a:r>
            <a:r>
              <a:rPr lang="en-US"/>
              <a:t> Wireless Chargers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1655125" y="1394250"/>
            <a:ext cx="4266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Focused on: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78675" y="5189750"/>
            <a:ext cx="27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Coil Topologies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1655125" y="6177600"/>
            <a:ext cx="9385200" cy="68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is this really a smart device?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4477950" y="2175200"/>
            <a:ext cx="27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Efficient Charging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8485150" y="5522550"/>
            <a:ext cx="27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Transmission Distances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550" y="3753175"/>
            <a:ext cx="4656925" cy="17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75" y="3420374"/>
            <a:ext cx="3131500" cy="17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725050" y="30355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‘Smart’ Wireless Chargers</a:t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1655125" y="1394250"/>
            <a:ext cx="625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Existing Research on Smart IoT wireless chargers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0" y="2618100"/>
            <a:ext cx="6381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800" y="2422200"/>
            <a:ext cx="4024653" cy="21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658525" y="4518000"/>
            <a:ext cx="625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Overly complex for IoT architecture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8234850" y="4585650"/>
            <a:ext cx="458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 user friendly UI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 b="0" l="0" r="0" t="10313"/>
          <a:stretch/>
        </p:blipFill>
        <p:spPr>
          <a:xfrm>
            <a:off x="0" y="6498004"/>
            <a:ext cx="4024651" cy="35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949950" y="6160875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308325" y="1279900"/>
            <a:ext cx="6782700" cy="296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  </a:t>
            </a:r>
            <a:r>
              <a:rPr b="1" lang="en-US" sz="3500"/>
              <a:t>The</a:t>
            </a:r>
            <a:r>
              <a:rPr b="1" lang="en-US"/>
              <a:t> </a:t>
            </a:r>
            <a:r>
              <a:rPr b="1" lang="en-US" sz="4100">
                <a:solidFill>
                  <a:srgbClr val="00FFDC"/>
                </a:solidFill>
                <a:latin typeface="Avenir"/>
                <a:ea typeface="Avenir"/>
                <a:cs typeface="Avenir"/>
                <a:sym typeface="Avenir"/>
              </a:rPr>
              <a:t>SmartCharge</a:t>
            </a:r>
            <a:r>
              <a:rPr b="1" lang="en-US">
                <a:solidFill>
                  <a:srgbClr val="00FFDC"/>
                </a:solidFill>
              </a:rPr>
              <a:t> </a:t>
            </a:r>
            <a:r>
              <a:rPr b="1" lang="en-US" sz="3900">
                <a:solidFill>
                  <a:srgbClr val="00FFDC"/>
                </a:solidFill>
                <a:latin typeface="Avenir"/>
                <a:ea typeface="Avenir"/>
                <a:cs typeface="Avenir"/>
                <a:sym typeface="Avenir"/>
              </a:rPr>
              <a:t>System</a:t>
            </a:r>
            <a:endParaRPr b="1" sz="3900">
              <a:solidFill>
                <a:srgbClr val="00FFD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Truly Smart Wireless Charger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47440"/>
          <a:stretch/>
        </p:blipFill>
        <p:spPr>
          <a:xfrm>
            <a:off x="1154775" y="2249575"/>
            <a:ext cx="9757399" cy="38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